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08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ide_exterior_architectural_scene_at_dusk_sunrise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80B">
              <a:alpha val="55000"/>
            </a:srgbClr>
          </a:solidFill>
          <a:ln w="12700">
            <a:solidFill>
              <a:srgbClr val="0608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822960" y="2331720"/>
            <a:ext cx="7223760" cy="12801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dealership eventually reaches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decision that changes everything.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850392" y="3840480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0C0C0"/>
                </a:solidFill>
              </a:rPr>
              <a:t>CONFIDENTIAL EXECUTIVE BRIEFING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8" name="Text 5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01</a:t>
            </a:r>
            <a:endParaRPr lang="en-US" sz="6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D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STRATEGY INTENSIVE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85800" y="841248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first day is about clarity.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13232" y="1481328"/>
            <a:ext cx="987552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C0C0C0"/>
                </a:solidFill>
              </a:rPr>
              <a:t>The most important work happens one-on-one with the owner or GM. The objective is not an audit. The objective is to identify the highest-impact decisions.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31520" y="2423160"/>
            <a:ext cx="3246120" cy="1051560"/>
          </a:xfrm>
          <a:prstGeom prst="roundRect">
            <a:avLst>
              <a:gd name="adj" fmla="val 6957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96112" y="258775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Arrival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96112" y="2953512"/>
            <a:ext cx="2916936" cy="3931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Confidential strategy call and requested operating/financial information.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34840" y="2423160"/>
            <a:ext cx="3246120" cy="1051560"/>
          </a:xfrm>
          <a:prstGeom prst="roundRect">
            <a:avLst>
              <a:gd name="adj" fmla="val 6957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99432" y="258775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Morning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99432" y="2953512"/>
            <a:ext cx="2916936" cy="3931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Owner/GM session: goals, frustration points, blind spots, and priorities.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138160" y="2423160"/>
            <a:ext cx="3246120" cy="1051560"/>
          </a:xfrm>
          <a:prstGeom prst="roundRect">
            <a:avLst>
              <a:gd name="adj" fmla="val 6957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302752" y="258775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Midday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302752" y="2953512"/>
            <a:ext cx="2916936" cy="3931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Walk the store, observe operations, meet key leaders, gather context.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31520" y="3931920"/>
            <a:ext cx="3246120" cy="1051560"/>
          </a:xfrm>
          <a:prstGeom prst="roundRect">
            <a:avLst>
              <a:gd name="adj" fmla="val 6957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96112" y="409651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Afternoon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96112" y="4462272"/>
            <a:ext cx="2916936" cy="3931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Leadership conversations and enterprise opportunity assessment.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434840" y="3931920"/>
            <a:ext cx="3246120" cy="1051560"/>
          </a:xfrm>
          <a:prstGeom prst="roundRect">
            <a:avLst>
              <a:gd name="adj" fmla="val 6957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599432" y="409651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99432" y="4462272"/>
            <a:ext cx="2916936" cy="3931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debrief: immediate wins, 30-day priorities, and next steps.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138160" y="3931920"/>
            <a:ext cx="3246120" cy="1051560"/>
          </a:xfrm>
          <a:prstGeom prst="roundRect">
            <a:avLst>
              <a:gd name="adj" fmla="val 6957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302752" y="409651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After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302752" y="4462272"/>
            <a:ext cx="2916936" cy="3931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Summary plus follow-up strategy call.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25" name="Text 23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10</a:t>
            </a:r>
            <a:endParaRPr lang="en-US" sz="67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ENTERPRISE PERFORMANCE LENS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85800" y="841248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A1D3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do not evaluate departments. We evaluate businesses.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85800" y="1965960"/>
            <a:ext cx="3246120" cy="1234440"/>
          </a:xfrm>
          <a:prstGeom prst="roundRect">
            <a:avLst>
              <a:gd name="adj" fmla="val 5926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50392" y="213055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Leadership &amp; Culture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50392" y="2496312"/>
            <a:ext cx="291693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Accountability, decision-making, staffing, rhythm.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389120" y="1965960"/>
            <a:ext cx="3246120" cy="1234440"/>
          </a:xfrm>
          <a:prstGeom prst="roundRect">
            <a:avLst>
              <a:gd name="adj" fmla="val 5926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53712" y="213055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Variable Operations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53712" y="2496312"/>
            <a:ext cx="291693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Sales process, inventory, pricing, recon, digital retail.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092440" y="1965960"/>
            <a:ext cx="3246120" cy="1234440"/>
          </a:xfrm>
          <a:prstGeom prst="roundRect">
            <a:avLst>
              <a:gd name="adj" fmla="val 5926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257032" y="213055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F&amp;I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57032" y="2496312"/>
            <a:ext cx="291693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penetration, lender mix, compliance, funding.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657600"/>
            <a:ext cx="3246120" cy="1234440"/>
          </a:xfrm>
          <a:prstGeom prst="roundRect">
            <a:avLst>
              <a:gd name="adj" fmla="val 5926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50392" y="382219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Fixed Operations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50392" y="4187952"/>
            <a:ext cx="291693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Service, parts, collision, absorption, retention.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389120" y="3657600"/>
            <a:ext cx="3246120" cy="1234440"/>
          </a:xfrm>
          <a:prstGeom prst="roundRect">
            <a:avLst>
              <a:gd name="adj" fmla="val 5926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53712" y="382219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Finance Company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53712" y="4187952"/>
            <a:ext cx="291693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Underwriting, collections, delinquencies, recovery.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092440" y="3657600"/>
            <a:ext cx="3246120" cy="1234440"/>
          </a:xfrm>
          <a:prstGeom prst="roundRect">
            <a:avLst>
              <a:gd name="adj" fmla="val 5926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257032" y="3822192"/>
            <a:ext cx="291693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Enterprise Value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257032" y="4187952"/>
            <a:ext cx="291693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Capital, acquisitions, succession, growth strategy.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914400" y="553212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A1D3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goal is not another report. The goal is a stronger, more valuable business.</a:t>
            </a:r>
            <a:endParaRPr lang="en-US" sz="1900" dirty="0"/>
          </a:p>
        </p:txBody>
      </p:sp>
      <p:sp>
        <p:nvSpPr>
          <p:cNvPr id="23" name="Shape 21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25" name="Text 23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11</a:t>
            </a:r>
            <a:endParaRPr lang="en-US" sz="67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panoramic_interior_scene_of_a_modern_car_s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80B">
              <a:alpha val="65000"/>
            </a:srgbClr>
          </a:solidFill>
          <a:ln w="12700">
            <a:solidFill>
              <a:srgbClr val="0608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85800" y="5029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FIXED OPERATIONS MATTER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41248"/>
            <a:ext cx="749808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Service, parts and collision are often the engine.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685800" y="1481328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0C0C0"/>
                </a:solidFill>
              </a:rPr>
              <a:t>Sales may bring the customer in. Fixed Operations builds lasting value.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85800" y="2359152"/>
            <a:ext cx="4663440" cy="804672"/>
          </a:xfrm>
          <a:prstGeom prst="roundRect">
            <a:avLst>
              <a:gd name="adj" fmla="val 9091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50392" y="2523744"/>
            <a:ext cx="433425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50392" y="2889504"/>
            <a:ext cx="4334256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Productivity • Proficiency • ELR • Hours/RO • CSI • Absorption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85800" y="3456432"/>
            <a:ext cx="4663440" cy="804672"/>
          </a:xfrm>
          <a:prstGeom prst="roundRect">
            <a:avLst>
              <a:gd name="adj" fmla="val 9091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50392" y="3621024"/>
            <a:ext cx="433425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Parts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50392" y="3986784"/>
            <a:ext cx="4334256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rate • Obsolescence • Fill rate • Inventory controls • Wholesale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685800" y="4553712"/>
            <a:ext cx="4663440" cy="804672"/>
          </a:xfrm>
          <a:prstGeom prst="roundRect">
            <a:avLst>
              <a:gd name="adj" fmla="val 9091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50392" y="4718304"/>
            <a:ext cx="433425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Collision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850392" y="5084064"/>
            <a:ext cx="4334256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Cycle time • Touch time • Supplements • DRP • Gross • Capacity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18" name="Text 15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12</a:t>
            </a:r>
            <a:endParaRPr lang="en-US" sz="67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D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EXPERIENCE MEETS INNOVATION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85800" y="841248"/>
            <a:ext cx="1024128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Today’s dealerships need more than advice. They need access.</a:t>
            </a:r>
            <a:endParaRPr lang="en-US" sz="2800" dirty="0"/>
          </a:p>
        </p:txBody>
      </p:sp>
      <p:pic>
        <p:nvPicPr>
          <p:cNvPr id="4" name="Image 0" descr="/mnt/data/boardroom_pane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1554480"/>
            <a:ext cx="4937760" cy="3886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13232" y="1664208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C0C0C0"/>
                </a:solidFill>
              </a:rPr>
              <a:t>When specialized expertise is needed, we bring the right people to the table.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731520" y="2743200"/>
            <a:ext cx="2423160" cy="402336"/>
          </a:xfrm>
          <a:prstGeom prst="roundRect">
            <a:avLst>
              <a:gd name="adj" fmla="val 13636"/>
            </a:avLst>
          </a:prstGeom>
          <a:solidFill>
            <a:srgbClr val="F4F2ED"/>
          </a:solidFill>
          <a:ln w="5080">
            <a:solidFill>
              <a:srgbClr val="C0C0C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41248" y="2862072"/>
            <a:ext cx="21945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b="1" dirty="0">
                <a:solidFill>
                  <a:srgbClr val="0A1D34"/>
                </a:solidFill>
              </a:rPr>
              <a:t>The Global Network</a:t>
            </a:r>
            <a:endParaRPr lang="en-US" sz="870" dirty="0"/>
          </a:p>
        </p:txBody>
      </p:sp>
      <p:sp>
        <p:nvSpPr>
          <p:cNvPr id="9" name="Shape 6"/>
          <p:cNvSpPr/>
          <p:nvPr/>
        </p:nvSpPr>
        <p:spPr>
          <a:xfrm>
            <a:off x="3429000" y="2743200"/>
            <a:ext cx="2423160" cy="402336"/>
          </a:xfrm>
          <a:prstGeom prst="roundRect">
            <a:avLst>
              <a:gd name="adj" fmla="val 13636"/>
            </a:avLst>
          </a:prstGeom>
          <a:solidFill>
            <a:srgbClr val="F4F2ED"/>
          </a:solidFill>
          <a:ln w="5080">
            <a:solidFill>
              <a:srgbClr val="C0C0C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538728" y="2862072"/>
            <a:ext cx="21945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b="1" dirty="0">
                <a:solidFill>
                  <a:srgbClr val="0A1D34"/>
                </a:solidFill>
              </a:rPr>
              <a:t>AI &amp; Automation</a:t>
            </a:r>
            <a:endParaRPr lang="en-US" sz="870" dirty="0"/>
          </a:p>
        </p:txBody>
      </p:sp>
      <p:sp>
        <p:nvSpPr>
          <p:cNvPr id="11" name="Shape 8"/>
          <p:cNvSpPr/>
          <p:nvPr/>
        </p:nvSpPr>
        <p:spPr>
          <a:xfrm>
            <a:off x="731520" y="3337560"/>
            <a:ext cx="2423160" cy="402336"/>
          </a:xfrm>
          <a:prstGeom prst="roundRect">
            <a:avLst>
              <a:gd name="adj" fmla="val 13636"/>
            </a:avLst>
          </a:prstGeom>
          <a:solidFill>
            <a:srgbClr val="F4F2ED"/>
          </a:solidFill>
          <a:ln w="5080">
            <a:solidFill>
              <a:srgbClr val="C0C0C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41248" y="3456432"/>
            <a:ext cx="21945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b="1" dirty="0">
                <a:solidFill>
                  <a:srgbClr val="0A1D34"/>
                </a:solidFill>
              </a:rPr>
              <a:t>CRM &amp; Customer Engagement</a:t>
            </a:r>
            <a:endParaRPr lang="en-US" sz="870" dirty="0"/>
          </a:p>
        </p:txBody>
      </p:sp>
      <p:sp>
        <p:nvSpPr>
          <p:cNvPr id="13" name="Shape 10"/>
          <p:cNvSpPr/>
          <p:nvPr/>
        </p:nvSpPr>
        <p:spPr>
          <a:xfrm>
            <a:off x="3429000" y="3337560"/>
            <a:ext cx="2423160" cy="402336"/>
          </a:xfrm>
          <a:prstGeom prst="roundRect">
            <a:avLst>
              <a:gd name="adj" fmla="val 13636"/>
            </a:avLst>
          </a:prstGeom>
          <a:solidFill>
            <a:srgbClr val="F4F2ED"/>
          </a:solidFill>
          <a:ln w="5080">
            <a:solidFill>
              <a:srgbClr val="C0C0C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538728" y="3456432"/>
            <a:ext cx="21945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b="1" dirty="0">
                <a:solidFill>
                  <a:srgbClr val="0A1D34"/>
                </a:solidFill>
              </a:rPr>
              <a:t>F&amp;I Specialists</a:t>
            </a:r>
            <a:endParaRPr lang="en-US" sz="870" dirty="0"/>
          </a:p>
        </p:txBody>
      </p:sp>
      <p:sp>
        <p:nvSpPr>
          <p:cNvPr id="15" name="Shape 12"/>
          <p:cNvSpPr/>
          <p:nvPr/>
        </p:nvSpPr>
        <p:spPr>
          <a:xfrm>
            <a:off x="731520" y="3931920"/>
            <a:ext cx="2423160" cy="402336"/>
          </a:xfrm>
          <a:prstGeom prst="roundRect">
            <a:avLst>
              <a:gd name="adj" fmla="val 13636"/>
            </a:avLst>
          </a:prstGeom>
          <a:solidFill>
            <a:srgbClr val="F4F2ED"/>
          </a:solidFill>
          <a:ln w="5080">
            <a:solidFill>
              <a:srgbClr val="C0C0C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41248" y="4050792"/>
            <a:ext cx="21945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b="1" dirty="0">
                <a:solidFill>
                  <a:srgbClr val="0A1D34"/>
                </a:solidFill>
              </a:rPr>
              <a:t>Sales Trainers</a:t>
            </a:r>
            <a:endParaRPr lang="en-US" sz="870" dirty="0"/>
          </a:p>
        </p:txBody>
      </p:sp>
      <p:sp>
        <p:nvSpPr>
          <p:cNvPr id="17" name="Shape 14"/>
          <p:cNvSpPr/>
          <p:nvPr/>
        </p:nvSpPr>
        <p:spPr>
          <a:xfrm>
            <a:off x="3429000" y="3931920"/>
            <a:ext cx="2423160" cy="402336"/>
          </a:xfrm>
          <a:prstGeom prst="roundRect">
            <a:avLst>
              <a:gd name="adj" fmla="val 13636"/>
            </a:avLst>
          </a:prstGeom>
          <a:solidFill>
            <a:srgbClr val="F4F2ED"/>
          </a:solidFill>
          <a:ln w="5080">
            <a:solidFill>
              <a:srgbClr val="C0C0C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3538728" y="4050792"/>
            <a:ext cx="21945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b="1" dirty="0">
                <a:solidFill>
                  <a:srgbClr val="0A1D34"/>
                </a:solidFill>
              </a:rPr>
              <a:t>Fixed Ops Leaders</a:t>
            </a:r>
            <a:endParaRPr lang="en-US" sz="870" dirty="0"/>
          </a:p>
        </p:txBody>
      </p:sp>
      <p:sp>
        <p:nvSpPr>
          <p:cNvPr id="19" name="Shape 16"/>
          <p:cNvSpPr/>
          <p:nvPr/>
        </p:nvSpPr>
        <p:spPr>
          <a:xfrm>
            <a:off x="731520" y="4526280"/>
            <a:ext cx="2423160" cy="402336"/>
          </a:xfrm>
          <a:prstGeom prst="roundRect">
            <a:avLst>
              <a:gd name="adj" fmla="val 13636"/>
            </a:avLst>
          </a:prstGeom>
          <a:solidFill>
            <a:srgbClr val="F4F2ED"/>
          </a:solidFill>
          <a:ln w="5080">
            <a:solidFill>
              <a:srgbClr val="C0C0C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841248" y="4645152"/>
            <a:ext cx="21945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b="1" dirty="0">
                <a:solidFill>
                  <a:srgbClr val="0A1D34"/>
                </a:solidFill>
              </a:rPr>
              <a:t>Capital Strategy</a:t>
            </a:r>
            <a:endParaRPr lang="en-US" sz="870" dirty="0"/>
          </a:p>
        </p:txBody>
      </p:sp>
      <p:sp>
        <p:nvSpPr>
          <p:cNvPr id="21" name="Shape 18"/>
          <p:cNvSpPr/>
          <p:nvPr/>
        </p:nvSpPr>
        <p:spPr>
          <a:xfrm>
            <a:off x="3429000" y="4526280"/>
            <a:ext cx="2423160" cy="402336"/>
          </a:xfrm>
          <a:prstGeom prst="roundRect">
            <a:avLst>
              <a:gd name="adj" fmla="val 13636"/>
            </a:avLst>
          </a:prstGeom>
          <a:solidFill>
            <a:srgbClr val="F4F2ED"/>
          </a:solidFill>
          <a:ln w="5080">
            <a:solidFill>
              <a:srgbClr val="C0C0C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3538728" y="4645152"/>
            <a:ext cx="219456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b="1" dirty="0">
                <a:solidFill>
                  <a:srgbClr val="0A1D34"/>
                </a:solidFill>
              </a:rPr>
              <a:t>M&amp;A Resources</a:t>
            </a:r>
            <a:endParaRPr lang="en-US" sz="870" dirty="0"/>
          </a:p>
        </p:txBody>
      </p:sp>
      <p:sp>
        <p:nvSpPr>
          <p:cNvPr id="23" name="Shape 20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25" name="Text 22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13</a:t>
            </a:r>
            <a:endParaRPr lang="en-US" sz="67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photo_of_a_car_sales_finance_meeting_s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80B">
              <a:alpha val="55000"/>
            </a:srgbClr>
          </a:solidFill>
          <a:ln w="12700">
            <a:solidFill>
              <a:srgbClr val="0608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85800" y="1143000"/>
            <a:ext cx="704088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Relationships built on trust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 rarely advertised.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713232" y="2578608"/>
            <a:ext cx="960120" cy="13716"/>
          </a:xfrm>
          <a:prstGeom prst="rect">
            <a:avLst/>
          </a:prstGeom>
          <a:solidFill>
            <a:srgbClr val="C0C0C0"/>
          </a:solidFill>
          <a:ln w="12700">
            <a:solidFill>
              <a:srgbClr val="C0C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31520" y="301752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F7F7F7"/>
                </a:solidFill>
              </a:rPr>
              <a:t>✓ Confidentiality agreement if requested</a:t>
            </a:r>
            <a:endParaRPr lang="en-US" sz="1030" dirty="0"/>
          </a:p>
        </p:txBody>
      </p:sp>
      <p:sp>
        <p:nvSpPr>
          <p:cNvPr id="7" name="Text 4"/>
          <p:cNvSpPr/>
          <p:nvPr/>
        </p:nvSpPr>
        <p:spPr>
          <a:xfrm>
            <a:off x="3611880" y="301752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F7F7F7"/>
                </a:solidFill>
              </a:rPr>
              <a:t>✓ Private executive sessions</a:t>
            </a:r>
            <a:endParaRPr lang="en-US" sz="1030" dirty="0"/>
          </a:p>
        </p:txBody>
      </p:sp>
      <p:sp>
        <p:nvSpPr>
          <p:cNvPr id="8" name="Text 5"/>
          <p:cNvSpPr/>
          <p:nvPr/>
        </p:nvSpPr>
        <p:spPr>
          <a:xfrm>
            <a:off x="731520" y="3584448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F7F7F7"/>
                </a:solidFill>
              </a:rPr>
              <a:t>✓ No public references without permission</a:t>
            </a:r>
            <a:endParaRPr lang="en-US" sz="1030" dirty="0"/>
          </a:p>
        </p:txBody>
      </p:sp>
      <p:sp>
        <p:nvSpPr>
          <p:cNvPr id="9" name="Text 6"/>
          <p:cNvSpPr/>
          <p:nvPr/>
        </p:nvSpPr>
        <p:spPr>
          <a:xfrm>
            <a:off x="3611880" y="3584448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F7F7F7"/>
                </a:solidFill>
              </a:rPr>
              <a:t>✓ No social media or client disclosure</a:t>
            </a:r>
            <a:endParaRPr lang="en-US" sz="1030" dirty="0"/>
          </a:p>
        </p:txBody>
      </p:sp>
      <p:sp>
        <p:nvSpPr>
          <p:cNvPr id="10" name="Text 7"/>
          <p:cNvSpPr/>
          <p:nvPr/>
        </p:nvSpPr>
        <p:spPr>
          <a:xfrm>
            <a:off x="731520" y="4151376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F7F7F7"/>
                </a:solidFill>
              </a:rPr>
              <a:t>✓ Independent recommendations</a:t>
            </a:r>
            <a:endParaRPr lang="en-US" sz="1030" dirty="0"/>
          </a:p>
        </p:txBody>
      </p:sp>
      <p:sp>
        <p:nvSpPr>
          <p:cNvPr id="11" name="Text 8"/>
          <p:cNvSpPr/>
          <p:nvPr/>
        </p:nvSpPr>
        <p:spPr>
          <a:xfrm>
            <a:off x="3611880" y="4151376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F7F7F7"/>
                </a:solidFill>
              </a:rPr>
              <a:t>✓ Every decision remains yours</a:t>
            </a:r>
            <a:endParaRPr lang="en-US" sz="1030" dirty="0"/>
          </a:p>
        </p:txBody>
      </p:sp>
      <p:sp>
        <p:nvSpPr>
          <p:cNvPr id="12" name="Text 9"/>
          <p:cNvSpPr/>
          <p:nvPr/>
        </p:nvSpPr>
        <p:spPr>
          <a:xfrm>
            <a:off x="685800" y="5303520"/>
            <a:ext cx="5852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0C0C0"/>
                </a:solidFill>
              </a:rPr>
              <a:t>Some of the best business decisions are made quietly.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15" name="Text 12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14</a:t>
            </a:r>
            <a:endParaRPr lang="en-US" sz="67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ENGAGEMENT INVESTMENT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85800" y="841248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A1D3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Strategy Intensive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777240" y="1737360"/>
            <a:ext cx="3886200" cy="3566160"/>
          </a:xfrm>
          <a:prstGeom prst="roundRect">
            <a:avLst>
              <a:gd name="adj" fmla="val 2564"/>
            </a:avLst>
          </a:prstGeom>
          <a:solidFill>
            <a:srgbClr val="0A1D34"/>
          </a:solidFill>
          <a:ln w="12700">
            <a:solidFill>
              <a:srgbClr val="C0C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51560" y="2121408"/>
            <a:ext cx="3337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$5,000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051560" y="2834640"/>
            <a:ext cx="3337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0C0C0"/>
                </a:solidFill>
              </a:rPr>
              <a:t>+ reasonable travel expenses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1143000" y="3474720"/>
            <a:ext cx="3154680" cy="9144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F7F7F7"/>
                </a:solidFill>
              </a:rPr>
              <a:t>Includes pre-call, full on-site day, executive debrief, written summary, and follow-up strategy call.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212080" y="1828800"/>
            <a:ext cx="2743200" cy="1234440"/>
          </a:xfrm>
          <a:prstGeom prst="roundRect">
            <a:avLst>
              <a:gd name="adj" fmla="val 5926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376672" y="1993392"/>
            <a:ext cx="241401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Designed for owners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376672" y="2359152"/>
            <a:ext cx="241401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Dealer Principals, GMs, dealer groups, automotive entrepreneurs, investors, and family offices.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828800"/>
            <a:ext cx="2743200" cy="1234440"/>
          </a:xfrm>
          <a:prstGeom prst="roundRect">
            <a:avLst>
              <a:gd name="adj" fmla="val 5926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531352" y="1993392"/>
            <a:ext cx="241401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Built for decisions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531352" y="2359152"/>
            <a:ext cx="241401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Growth, acquisitions, succession, profitability, technology, leadership, finance, and capital.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212080" y="3886200"/>
            <a:ext cx="5897880" cy="1234440"/>
          </a:xfrm>
          <a:prstGeom prst="roundRect">
            <a:avLst>
              <a:gd name="adj" fmla="val 5926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376672" y="4050792"/>
            <a:ext cx="556869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Path to more value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376672" y="4416552"/>
            <a:ext cx="556869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deeper work is needed, we bring the right specialist or structure ongoing advisory support.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19" name="Text 17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15</a:t>
            </a:r>
            <a:endParaRPr lang="en-US" sz="67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608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s_monogram_from_bra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40" y="658368"/>
            <a:ext cx="1005840" cy="10058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0160" y="1965960"/>
            <a:ext cx="9601200" cy="1325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31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Better Decisions.</a:t>
            </a:r>
            <a:endParaRPr lang="en-US" sz="3100" dirty="0"/>
          </a:p>
          <a:p>
            <a:pPr marL="0" indent="0" algn="ctr">
              <a:buNone/>
            </a:pPr>
            <a:r>
              <a:rPr lang="en-US" sz="31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Stronger Businesses.</a:t>
            </a:r>
            <a:endParaRPr lang="en-US" sz="3100" dirty="0"/>
          </a:p>
          <a:p>
            <a:pPr marL="0" indent="0" algn="ctr">
              <a:buNone/>
            </a:pPr>
            <a:r>
              <a:rPr lang="en-US" sz="31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Trusted Relationships.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5303520" y="3703320"/>
            <a:ext cx="1554480" cy="0"/>
          </a:xfrm>
          <a:prstGeom prst="line">
            <a:avLst/>
          </a:prstGeom>
          <a:noFill/>
          <a:ln w="12700">
            <a:solidFill>
              <a:srgbClr val="C0C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2560320" y="4069080"/>
            <a:ext cx="7132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0C0C0"/>
                </a:solidFill>
              </a:rPr>
              <a:t>Rob Smith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C0C0C0"/>
                </a:solidFill>
              </a:rPr>
              <a:t>Confidential Executive Advisory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194560" y="493776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7F7F7"/>
                </a:solidFill>
              </a:rPr>
              <a:t>410 Long Branch Way • Canton, GA 30115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7F7F7"/>
                </a:solidFill>
              </a:rPr>
              <a:t>770-335-5670 • Rob@KingsgateCapitalPartners.com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2194560" y="571500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C0C0C0"/>
                </a:solidFill>
              </a:rPr>
              <a:t>Let's have a confidential conversation.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interior_scene_a_modern_upscal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80B">
              <a:alpha val="58000"/>
            </a:srgbClr>
          </a:solidFill>
          <a:ln w="12700">
            <a:solidFill>
              <a:srgbClr val="0608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85800" y="960120"/>
            <a:ext cx="6126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Some decisions create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extraordinary value.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85800" y="2103120"/>
            <a:ext cx="5120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C0C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Others destroy it.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685800" y="3063240"/>
            <a:ext cx="3657600" cy="13716"/>
          </a:xfrm>
          <a:prstGeom prst="rect">
            <a:avLst/>
          </a:prstGeom>
          <a:solidFill>
            <a:srgbClr val="C0C0C0"/>
          </a:solidFill>
          <a:ln w="12700">
            <a:solidFill>
              <a:srgbClr val="C0C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85800" y="3310128"/>
            <a:ext cx="493776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F7F7F7"/>
                </a:solidFill>
              </a:rPr>
              <a:t>When the stakes are high, another experienced perspective can change the outcome.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10" name="Text 7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02</a:t>
            </a:r>
            <a:endParaRPr lang="en-US" sz="6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08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s_monogram_from_bra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40" y="749808"/>
            <a:ext cx="960120" cy="9601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2395728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difference is rarely information.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731520" y="315468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C0C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It's judgment.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731520" y="4160520"/>
            <a:ext cx="10789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C0C0C0"/>
                </a:solidFill>
              </a:rPr>
              <a:t>CONFIDENTIAL • INDEPENDENT • OPERATOR-LED</a:t>
            </a:r>
            <a:endParaRPr lang="en-US" sz="880" dirty="0"/>
          </a:p>
        </p:txBody>
      </p:sp>
      <p:sp>
        <p:nvSpPr>
          <p:cNvPr id="6" name="Shape 3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8" name="Text 5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03</a:t>
            </a:r>
            <a:endParaRPr lang="en-US" sz="6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D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s_monogram_from_bra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713232"/>
            <a:ext cx="1234440" cy="12344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240280" y="841248"/>
            <a:ext cx="5120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ROB SMITH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2267712" y="1481328"/>
            <a:ext cx="4754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C0C0"/>
                </a:solidFill>
              </a:rPr>
              <a:t>CONFIDENTIAL EXECUTIVE ADVISORY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2267712" y="1856232"/>
            <a:ext cx="914400" cy="0"/>
          </a:xfrm>
          <a:prstGeom prst="line">
            <a:avLst/>
          </a:prstGeom>
          <a:noFill/>
          <a:ln w="12700">
            <a:solidFill>
              <a:srgbClr val="C0C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240280" y="2240280"/>
            <a:ext cx="5349240" cy="7772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800" i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Helping automotive leaders make better decisions, build stronger businesses, and gain access to the expertise and innovation needed to succeed.</a:t>
            </a:r>
            <a:endParaRPr lang="en-US" sz="1800" dirty="0"/>
          </a:p>
        </p:txBody>
      </p:sp>
      <p:pic>
        <p:nvPicPr>
          <p:cNvPr id="7" name="Image 1" descr="/mnt/data/dealer_vertical_pane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0"/>
            <a:ext cx="4327855" cy="68580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7863840" y="0"/>
            <a:ext cx="4327855" cy="6858000"/>
          </a:xfrm>
          <a:prstGeom prst="rect">
            <a:avLst/>
          </a:prstGeom>
          <a:solidFill>
            <a:srgbClr val="06080B">
              <a:alpha val="35000"/>
            </a:srgbClr>
          </a:solidFill>
          <a:ln w="12700">
            <a:solidFill>
              <a:srgbClr val="0608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749808" y="4343400"/>
            <a:ext cx="667512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C0C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There Isn't a Language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C0C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Automotive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C0C0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Don't Speak.</a:t>
            </a:r>
            <a:endParaRPr lang="en-US" sz="2200" dirty="0"/>
          </a:p>
        </p:txBody>
      </p:sp>
      <p:sp>
        <p:nvSpPr>
          <p:cNvPr id="10" name="Shape 6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12" name="Text 8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04</a:t>
            </a:r>
            <a:endParaRPr lang="en-US" sz="6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EXECUTIVE ADVISORY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1024128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A1D3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owner needs a confidential sounding board.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58368" y="1536192"/>
            <a:ext cx="886968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A2D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a program. Not a lecture. A private, experienced voice at the table when the decision matters most.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58368" y="2487168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2651760"/>
            <a:ext cx="309981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Experience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3017520"/>
            <a:ext cx="3099816" cy="6675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Four decades across automotive retail, finance, acquisitions, and capital.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89120" y="2487168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53712" y="2651760"/>
            <a:ext cx="309981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Judgment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53712" y="3017520"/>
            <a:ext cx="3099816" cy="6675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perspective for decisions that affect profitability and enterprise value.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119872" y="2487168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0A1D34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284464" y="2651760"/>
            <a:ext cx="309981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Confidentiality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284464" y="3017520"/>
            <a:ext cx="3099816" cy="6675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conversation is private. Every recommendation is independent. Every decision remains yours.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914400" y="5138928"/>
            <a:ext cx="10332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A1D3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Some of the best business decisions are made quietly.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17" name="Text 15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05</a:t>
            </a:r>
            <a:endParaRPr lang="en-US" sz="6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D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DECISIONS THAT MATTER MOST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85800" y="841248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the stakes are high, experience matters.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3063240" cy="1234440"/>
          </a:xfrm>
          <a:prstGeom prst="roundRect">
            <a:avLst>
              <a:gd name="adj" fmla="val 5926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96112" y="1993392"/>
            <a:ext cx="273405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96112" y="2359152"/>
            <a:ext cx="273405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Should we expand, consolidate, or reposition?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251960" y="1828800"/>
            <a:ext cx="3063240" cy="1234440"/>
          </a:xfrm>
          <a:prstGeom prst="roundRect">
            <a:avLst>
              <a:gd name="adj" fmla="val 5926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416552" y="1993392"/>
            <a:ext cx="273405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Profitability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416552" y="2359152"/>
            <a:ext cx="273405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is cash leaking and value hiding?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7772400" y="1828800"/>
            <a:ext cx="3063240" cy="1234440"/>
          </a:xfrm>
          <a:prstGeom prst="roundRect">
            <a:avLst>
              <a:gd name="adj" fmla="val 5926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936992" y="1993392"/>
            <a:ext cx="273405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936992" y="2359152"/>
            <a:ext cx="273405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leads the next chapter?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31520" y="3840480"/>
            <a:ext cx="3063240" cy="1234440"/>
          </a:xfrm>
          <a:prstGeom prst="roundRect">
            <a:avLst>
              <a:gd name="adj" fmla="val 5926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96112" y="4005072"/>
            <a:ext cx="273405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Acquisitions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96112" y="4370832"/>
            <a:ext cx="273405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Should we buy, sell, or walk away?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251960" y="3840480"/>
            <a:ext cx="3063240" cy="1234440"/>
          </a:xfrm>
          <a:prstGeom prst="roundRect">
            <a:avLst>
              <a:gd name="adj" fmla="val 5926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416552" y="4005072"/>
            <a:ext cx="273405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416552" y="4370832"/>
            <a:ext cx="273405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we adopt now—and what is noise?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7772400" y="3840480"/>
            <a:ext cx="3063240" cy="1234440"/>
          </a:xfrm>
          <a:prstGeom prst="roundRect">
            <a:avLst>
              <a:gd name="adj" fmla="val 5926"/>
            </a:avLst>
          </a:prstGeom>
          <a:solidFill>
            <a:srgbClr val="102642">
              <a:alpha val="97000"/>
            </a:srgbClr>
          </a:solidFill>
          <a:ln w="9525">
            <a:solidFill>
              <a:srgbClr val="C0C0C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936992" y="4005072"/>
            <a:ext cx="2734056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Capital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936992" y="4370832"/>
            <a:ext cx="2734056" cy="5760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we fund growth without losing control?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24" name="Text 22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06</a:t>
            </a:r>
            <a:endParaRPr lang="en-US" sz="6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eeting_left_pane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8064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806440" cy="6858000"/>
          </a:xfrm>
          <a:prstGeom prst="rect">
            <a:avLst/>
          </a:prstGeom>
          <a:solidFill>
            <a:srgbClr val="06080B">
              <a:alpha val="65000"/>
            </a:srgbClr>
          </a:solidFill>
          <a:ln w="12700">
            <a:solidFill>
              <a:srgbClr val="0608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144768" y="548640"/>
            <a:ext cx="502920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WE'VE SAT ON YOUR SIDE OF THE DESK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144768" y="877824"/>
            <a:ext cx="539496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4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A1D3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</a:t>
            </a:r>
            <a:r>
              <a:rPr lang="en-US" sz="2800" b="1" i="1" dirty="0">
                <a:solidFill>
                  <a:srgbClr val="0A1D3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operator</a:t>
            </a:r>
            <a:r>
              <a:rPr lang="en-US" sz="2800" b="1" dirty="0">
                <a:solidFill>
                  <a:srgbClr val="0A1D3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experience, not theory.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latin typeface="+mj-lt"/>
              </a:rPr>
              <a:t>We’ve been where you are.</a:t>
            </a:r>
          </a:p>
        </p:txBody>
      </p:sp>
      <p:sp>
        <p:nvSpPr>
          <p:cNvPr id="6" name="Shape 3"/>
          <p:cNvSpPr/>
          <p:nvPr/>
        </p:nvSpPr>
        <p:spPr>
          <a:xfrm>
            <a:off x="6172200" y="1828800"/>
            <a:ext cx="2423160" cy="475488"/>
          </a:xfrm>
          <a:prstGeom prst="roundRect">
            <a:avLst>
              <a:gd name="adj" fmla="val 13462"/>
            </a:avLst>
          </a:prstGeom>
          <a:solidFill>
            <a:srgbClr val="0A1D34"/>
          </a:solidFill>
          <a:ln w="635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281928" y="1956816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7F7F7"/>
                </a:solidFill>
              </a:rPr>
              <a:t>Dealer Principal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8869680" y="1828800"/>
            <a:ext cx="2423160" cy="475488"/>
          </a:xfrm>
          <a:prstGeom prst="roundRect">
            <a:avLst>
              <a:gd name="adj" fmla="val 13462"/>
            </a:avLst>
          </a:prstGeom>
          <a:solidFill>
            <a:srgbClr val="0A1D34"/>
          </a:solidFill>
          <a:ln w="635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979408" y="1956816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7F7F7"/>
                </a:solidFill>
              </a:rPr>
              <a:t>Borrower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172200" y="2514600"/>
            <a:ext cx="2423160" cy="475488"/>
          </a:xfrm>
          <a:prstGeom prst="roundRect">
            <a:avLst>
              <a:gd name="adj" fmla="val 13462"/>
            </a:avLst>
          </a:prstGeom>
          <a:solidFill>
            <a:srgbClr val="0A1D34"/>
          </a:solidFill>
          <a:ln w="635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281928" y="2642616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7F7F7"/>
                </a:solidFill>
              </a:rPr>
              <a:t>Lender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8869680" y="2514600"/>
            <a:ext cx="2423160" cy="475488"/>
          </a:xfrm>
          <a:prstGeom prst="roundRect">
            <a:avLst>
              <a:gd name="adj" fmla="val 13462"/>
            </a:avLst>
          </a:prstGeom>
          <a:solidFill>
            <a:srgbClr val="0A1D34"/>
          </a:solidFill>
          <a:ln w="635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979408" y="2642616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7F7F7"/>
                </a:solidFill>
              </a:rPr>
              <a:t>Operator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172200" y="3200400"/>
            <a:ext cx="2423160" cy="475488"/>
          </a:xfrm>
          <a:prstGeom prst="roundRect">
            <a:avLst>
              <a:gd name="adj" fmla="val 13462"/>
            </a:avLst>
          </a:prstGeom>
          <a:solidFill>
            <a:srgbClr val="0A1D34"/>
          </a:solidFill>
          <a:ln w="635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281928" y="3328416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7F7F7"/>
                </a:solidFill>
              </a:rPr>
              <a:t>Investor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8869680" y="3200400"/>
            <a:ext cx="2423160" cy="475488"/>
          </a:xfrm>
          <a:prstGeom prst="roundRect">
            <a:avLst>
              <a:gd name="adj" fmla="val 13462"/>
            </a:avLst>
          </a:prstGeom>
          <a:solidFill>
            <a:srgbClr val="0A1D34"/>
          </a:solidFill>
          <a:ln w="635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979408" y="3328416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7F7F7"/>
                </a:solidFill>
              </a:rPr>
              <a:t>Negotiator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6172200" y="3886200"/>
            <a:ext cx="2423160" cy="475488"/>
          </a:xfrm>
          <a:prstGeom prst="roundRect">
            <a:avLst>
              <a:gd name="adj" fmla="val 13462"/>
            </a:avLst>
          </a:prstGeom>
          <a:solidFill>
            <a:srgbClr val="0A1D34"/>
          </a:solidFill>
          <a:ln w="635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281928" y="4014216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7F7F7"/>
                </a:solidFill>
              </a:rPr>
              <a:t>Acquirer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8869680" y="3886200"/>
            <a:ext cx="2423160" cy="475488"/>
          </a:xfrm>
          <a:prstGeom prst="roundRect">
            <a:avLst>
              <a:gd name="adj" fmla="val 13462"/>
            </a:avLst>
          </a:prstGeom>
          <a:solidFill>
            <a:srgbClr val="0A1D34"/>
          </a:solidFill>
          <a:ln w="635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8979408" y="4014216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7F7F7"/>
                </a:solidFill>
              </a:rPr>
              <a:t>Capital Partner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6172200" y="507492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A1D3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That is why we understand yours.</a:t>
            </a:r>
            <a:endParaRPr lang="en-US" sz="2200" dirty="0"/>
          </a:p>
        </p:txBody>
      </p:sp>
      <p:sp>
        <p:nvSpPr>
          <p:cNvPr id="23" name="Shape 20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25" name="Text 22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07</a:t>
            </a:r>
            <a:endParaRPr lang="en-US" sz="6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D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EXPERIENCE AT A GLANCE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85800" y="868680"/>
            <a:ext cx="969264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Fluent across automotive and automotive finance.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13232" y="1481328"/>
            <a:ext cx="8686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0C0C0"/>
                </a:solidFill>
              </a:rPr>
              <a:t>A lifetime of operating experience distilled into better decisions for owners, investors, lenders, and operators.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731520" y="2331720"/>
            <a:ext cx="2606040" cy="1508760"/>
          </a:xfrm>
          <a:prstGeom prst="roundRect">
            <a:avLst>
              <a:gd name="adj" fmla="val 4242"/>
            </a:avLst>
          </a:prstGeom>
          <a:solidFill>
            <a:srgbClr val="1A2C44"/>
          </a:solidFill>
          <a:ln w="9525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2496312"/>
            <a:ext cx="2331720" cy="47548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40+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310896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Years in automotive retail, finance and operating leadership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566160" y="2331720"/>
            <a:ext cx="2606040" cy="1508760"/>
          </a:xfrm>
          <a:prstGeom prst="roundRect">
            <a:avLst>
              <a:gd name="adj" fmla="val 4242"/>
            </a:avLst>
          </a:prstGeom>
          <a:solidFill>
            <a:srgbClr val="1A2C44"/>
          </a:solidFill>
          <a:ln w="9525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703320" y="2496312"/>
            <a:ext cx="2331720" cy="47548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$3B+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703320" y="310896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Automotive finance originations and portfolio activity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400800" y="2331720"/>
            <a:ext cx="2606040" cy="1508760"/>
          </a:xfrm>
          <a:prstGeom prst="roundRect">
            <a:avLst>
              <a:gd name="adj" fmla="val 4242"/>
            </a:avLst>
          </a:prstGeom>
          <a:solidFill>
            <a:srgbClr val="1A2C44"/>
          </a:solidFill>
          <a:ln w="9525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37960" y="2496312"/>
            <a:ext cx="2331720" cy="47548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Dealer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37960" y="310896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Former franchised dealer principal and lifelong operator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9235440" y="2331720"/>
            <a:ext cx="2606040" cy="1508760"/>
          </a:xfrm>
          <a:prstGeom prst="roundRect">
            <a:avLst>
              <a:gd name="adj" fmla="val 4242"/>
            </a:avLst>
          </a:prstGeom>
          <a:solidFill>
            <a:srgbClr val="1A2C44"/>
          </a:solidFill>
          <a:ln w="9525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372600" y="2496312"/>
            <a:ext cx="2331720" cy="47548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Side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9372600" y="3108960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Dealer • lender • investor • acquirer • operator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914400" y="4800600"/>
            <a:ext cx="10241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7F7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have closed deals others thought were dead—and financed transactions others believed could not be financed.</a:t>
            </a:r>
            <a:endParaRPr lang="en-US" sz="2100" dirty="0"/>
          </a:p>
        </p:txBody>
      </p:sp>
      <p:sp>
        <p:nvSpPr>
          <p:cNvPr id="18" name="Shape 16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20" name="Text 18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08</a:t>
            </a:r>
            <a:endParaRPr lang="en-US" sz="6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0C0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EXECUTIVE CONFIDENCE PROCESS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85800" y="822960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A1D3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simple process for complex decisions.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2011680"/>
            <a:ext cx="2011680" cy="2057400"/>
          </a:xfrm>
          <a:prstGeom prst="roundRect">
            <a:avLst>
              <a:gd name="adj" fmla="val 3636"/>
            </a:avLst>
          </a:prstGeom>
          <a:solidFill>
            <a:srgbClr val="F4F2ED"/>
          </a:solidFill>
          <a:ln w="9525">
            <a:solidFill>
              <a:srgbClr val="C0C0C0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68096" y="2121408"/>
            <a:ext cx="384048" cy="292608"/>
          </a:xfrm>
          <a:prstGeom prst="rect">
            <a:avLst/>
          </a:prstGeom>
          <a:solidFill>
            <a:srgbClr val="C0C0C0">
              <a:alpha val="80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1D34"/>
                </a:solidFill>
              </a:rPr>
              <a:t>01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225296" y="2157984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A1D34"/>
                </a:solidFill>
              </a:rPr>
              <a:t>Listen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41248" y="2606040"/>
            <a:ext cx="1645920" cy="1325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A2D33"/>
                </a:solidFill>
              </a:rPr>
              <a:t>Understand the owner's goals, pressures, and priorities.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962656" y="2011680"/>
            <a:ext cx="2011680" cy="2057400"/>
          </a:xfrm>
          <a:prstGeom prst="roundRect">
            <a:avLst>
              <a:gd name="adj" fmla="val 3636"/>
            </a:avLst>
          </a:prstGeom>
          <a:solidFill>
            <a:srgbClr val="F4F2ED"/>
          </a:solidFill>
          <a:ln w="9525">
            <a:solidFill>
              <a:srgbClr val="C0C0C0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072384" y="2121408"/>
            <a:ext cx="384048" cy="292608"/>
          </a:xfrm>
          <a:prstGeom prst="rect">
            <a:avLst/>
          </a:prstGeom>
          <a:solidFill>
            <a:srgbClr val="C0C0C0">
              <a:alpha val="80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1D34"/>
                </a:solidFill>
              </a:rPr>
              <a:t>02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529584" y="2157984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A1D34"/>
                </a:solidFill>
              </a:rPr>
              <a:t>Evaluate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45536" y="2606040"/>
            <a:ext cx="1645920" cy="1325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A2D33"/>
                </a:solidFill>
              </a:rPr>
              <a:t>Review the business through an enterprise lens.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266944" y="2011680"/>
            <a:ext cx="2011680" cy="2057400"/>
          </a:xfrm>
          <a:prstGeom prst="roundRect">
            <a:avLst>
              <a:gd name="adj" fmla="val 3636"/>
            </a:avLst>
          </a:prstGeom>
          <a:solidFill>
            <a:srgbClr val="F4F2ED"/>
          </a:solidFill>
          <a:ln w="9525">
            <a:solidFill>
              <a:srgbClr val="C0C0C0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376672" y="2121408"/>
            <a:ext cx="384048" cy="292608"/>
          </a:xfrm>
          <a:prstGeom prst="rect">
            <a:avLst/>
          </a:prstGeom>
          <a:solidFill>
            <a:srgbClr val="C0C0C0">
              <a:alpha val="80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1D34"/>
                </a:solidFill>
              </a:rPr>
              <a:t>03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833872" y="2157984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A1D34"/>
                </a:solidFill>
              </a:rPr>
              <a:t>Challenge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449824" y="2606040"/>
            <a:ext cx="1645920" cy="1325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A2D33"/>
                </a:solidFill>
              </a:rPr>
              <a:t>Test assumptions and identify blind spots.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571232" y="2011680"/>
            <a:ext cx="2011680" cy="2057400"/>
          </a:xfrm>
          <a:prstGeom prst="roundRect">
            <a:avLst>
              <a:gd name="adj" fmla="val 3636"/>
            </a:avLst>
          </a:prstGeom>
          <a:solidFill>
            <a:srgbClr val="F4F2ED"/>
          </a:solidFill>
          <a:ln w="9525">
            <a:solidFill>
              <a:srgbClr val="C0C0C0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680960" y="2121408"/>
            <a:ext cx="384048" cy="292608"/>
          </a:xfrm>
          <a:prstGeom prst="rect">
            <a:avLst/>
          </a:prstGeom>
          <a:solidFill>
            <a:srgbClr val="C0C0C0">
              <a:alpha val="80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1D34"/>
                </a:solidFill>
              </a:rPr>
              <a:t>04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138160" y="2157984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A1D34"/>
                </a:solidFill>
              </a:rPr>
              <a:t>Prioritize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754112" y="2606040"/>
            <a:ext cx="1645920" cy="1325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A2D33"/>
                </a:solidFill>
              </a:rPr>
              <a:t>Focus on the few levers that matter most.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9875520" y="2011680"/>
            <a:ext cx="2011680" cy="2057400"/>
          </a:xfrm>
          <a:prstGeom prst="roundRect">
            <a:avLst>
              <a:gd name="adj" fmla="val 3636"/>
            </a:avLst>
          </a:prstGeom>
          <a:solidFill>
            <a:srgbClr val="F4F2ED"/>
          </a:solidFill>
          <a:ln w="9525">
            <a:solidFill>
              <a:srgbClr val="C0C0C0">
                <a:alpha val="9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985248" y="2121408"/>
            <a:ext cx="384048" cy="292608"/>
          </a:xfrm>
          <a:prstGeom prst="rect">
            <a:avLst/>
          </a:prstGeom>
          <a:solidFill>
            <a:srgbClr val="C0C0C0">
              <a:alpha val="80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1D34"/>
                </a:solidFill>
              </a:rPr>
              <a:t>05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0442448" y="2157984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A1D34"/>
                </a:solidFill>
              </a:rPr>
              <a:t>Execute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0058400" y="2606040"/>
            <a:ext cx="1645920" cy="1325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A2D33"/>
                </a:solidFill>
              </a:rPr>
              <a:t>Build a practical roadmap and accountability rhythm.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868680" y="5230368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50" dirty="0">
                <a:solidFill>
                  <a:srgbClr val="2A2D33"/>
                </a:solidFill>
              </a:rPr>
              <a:t>We do not try to solve every problem in a day. We identify the problems that matter most—and build the roadmap to solve them.</a:t>
            </a:r>
            <a:endParaRPr lang="en-US" sz="1550" dirty="0"/>
          </a:p>
        </p:txBody>
      </p:sp>
      <p:sp>
        <p:nvSpPr>
          <p:cNvPr id="25" name="Shape 23"/>
          <p:cNvSpPr/>
          <p:nvPr/>
        </p:nvSpPr>
        <p:spPr>
          <a:xfrm>
            <a:off x="685800" y="6446520"/>
            <a:ext cx="10835640" cy="0"/>
          </a:xfrm>
          <a:prstGeom prst="line">
            <a:avLst/>
          </a:prstGeom>
          <a:noFill/>
          <a:ln w="12700">
            <a:solidFill>
              <a:srgbClr val="C0C0C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85800" y="6510528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70" b="1" dirty="0">
                <a:solidFill>
                  <a:srgbClr val="C0C0C0"/>
                </a:solidFill>
              </a:rPr>
              <a:t>ROB SMITH | CONFIDENTIAL EXECUTIVE ADVISORY</a:t>
            </a:r>
            <a:endParaRPr lang="en-US" sz="670" dirty="0"/>
          </a:p>
        </p:txBody>
      </p:sp>
      <p:sp>
        <p:nvSpPr>
          <p:cNvPr id="27" name="Text 25"/>
          <p:cNvSpPr/>
          <p:nvPr/>
        </p:nvSpPr>
        <p:spPr>
          <a:xfrm>
            <a:off x="11064240" y="6510528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670" dirty="0">
                <a:solidFill>
                  <a:srgbClr val="C0C0C0"/>
                </a:solidFill>
              </a:rPr>
              <a:t>09</a:t>
            </a:r>
            <a:endParaRPr lang="en-US" sz="6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1094</Words>
  <Application>Microsoft Office PowerPoint</Application>
  <PresentationFormat>Widescreen</PresentationFormat>
  <Paragraphs>207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Rob Smith Confidential Executive Advisory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 Smith Confidential Executive Advisory - Executive Briefing</dc:title>
  <dc:subject>Rob Smith Confidential Executive Advisory</dc:subject>
  <dc:creator>OpenAI</dc:creator>
  <cp:lastModifiedBy>Rob Smith</cp:lastModifiedBy>
  <cp:revision>4</cp:revision>
  <dcterms:created xsi:type="dcterms:W3CDTF">2026-07-27T00:43:21Z</dcterms:created>
  <dcterms:modified xsi:type="dcterms:W3CDTF">2026-07-27T02:40:15Z</dcterms:modified>
</cp:coreProperties>
</file>